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3" r:id="rId5"/>
    <p:sldMasterId id="2147483676" r:id="rId6"/>
  </p:sldMasterIdLst>
  <p:notesMasterIdLst>
    <p:notesMasterId r:id="rId17"/>
  </p:notesMasterIdLst>
  <p:sldIdLst>
    <p:sldId id="265" r:id="rId7"/>
    <p:sldId id="257" r:id="rId8"/>
    <p:sldId id="275" r:id="rId9"/>
    <p:sldId id="267" r:id="rId10"/>
    <p:sldId id="277" r:id="rId11"/>
    <p:sldId id="280" r:id="rId12"/>
    <p:sldId id="278" r:id="rId13"/>
    <p:sldId id="279" r:id="rId14"/>
    <p:sldId id="273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A34D"/>
    <a:srgbClr val="154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593BDF-10DC-46C4-9257-12BE19457E7E}" v="7" dt="2022-08-31T22:07:41.145"/>
    <p1510:client id="{8C4B8B37-2627-680E-59C4-2AA6723EF4B6}" v="615" dt="2022-08-31T21:45:15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53C3C-A618-2C45-AA4D-087B77B5BBC2}" type="datetimeFigureOut"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50959-EF62-1649-AA69-BC0DA6F2B98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2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206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257537-2E76-933E-A50D-96070B5A1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4649771" y="-14797"/>
            <a:ext cx="7539181" cy="6953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D82BCF-9879-248E-350E-3814E3A0E2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9630" y="1879678"/>
            <a:ext cx="5117047" cy="1689999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39129-7D6E-011B-C6B3-51DC24B300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9630" y="3546231"/>
            <a:ext cx="5117047" cy="86982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6DA3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99264A-419B-7E33-066E-5926C5AD9B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9630" y="6254233"/>
            <a:ext cx="1674336" cy="4140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B6FC2F-19C0-5CDA-B841-E8392A382AA5}"/>
              </a:ext>
            </a:extLst>
          </p:cNvPr>
          <p:cNvSpPr/>
          <p:nvPr userDrawn="1"/>
        </p:nvSpPr>
        <p:spPr>
          <a:xfrm rot="10800000">
            <a:off x="0" y="6891278"/>
            <a:ext cx="12192000" cy="64008"/>
          </a:xfrm>
          <a:prstGeom prst="rect">
            <a:avLst/>
          </a:prstGeom>
          <a:solidFill>
            <a:srgbClr val="15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8D46FC-A10A-AAD6-BCA1-27B1943C3F5C}"/>
              </a:ext>
            </a:extLst>
          </p:cNvPr>
          <p:cNvSpPr/>
          <p:nvPr userDrawn="1"/>
        </p:nvSpPr>
        <p:spPr>
          <a:xfrm rot="10800000">
            <a:off x="0" y="6841303"/>
            <a:ext cx="12188952" cy="27432"/>
          </a:xfrm>
          <a:prstGeom prst="rect">
            <a:avLst/>
          </a:prstGeom>
          <a:solidFill>
            <a:srgbClr val="6DA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5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C6EB-C9ED-2659-0716-ABD16A591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187532"/>
            <a:ext cx="3932237" cy="103315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F03C5-7391-600D-FD30-4E8044C89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87532"/>
            <a:ext cx="6172200" cy="467351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92B6D2B-4DD5-8852-DAC4-E71B6946D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4442"/>
            <a:ext cx="3932237" cy="343454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54DF2F-68DA-FEBF-DC0F-CA6D13E65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E053460-E0DF-ADAA-616B-C0B987689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D396B5-B809-8740-B6F1-A9DA092D3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55F9E-96CE-7D97-4637-61CDD332F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7532"/>
            <a:ext cx="3932237" cy="103315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F6061-C341-1458-D402-03D80D909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87532"/>
            <a:ext cx="6172200" cy="46735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E7257-D92C-72D7-B292-75DAFD79F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4442"/>
            <a:ext cx="3932237" cy="343454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AC4A9A0-4305-3626-1068-E391DB4A7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16E96C8-617C-F0BC-46E6-6DCA3833A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D396B5-B809-8740-B6F1-A9DA092D3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5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9A7AEA2-EE41-47F5-1C3A-882C96A80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4649771" y="-14797"/>
            <a:ext cx="7539181" cy="6953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D82BCF-9879-248E-350E-3814E3A0E2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9630" y="1041400"/>
            <a:ext cx="9144000" cy="2387600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39129-7D6E-011B-C6B3-51DC24B300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9630" y="3521075"/>
            <a:ext cx="9144000" cy="552161"/>
          </a:xfrm>
        </p:spPr>
        <p:txBody>
          <a:bodyPr>
            <a:normAutofit/>
          </a:bodyPr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Firstname Lastname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977A2-E1DE-E153-3DFF-BED7261F75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9630" y="4156899"/>
            <a:ext cx="9144000" cy="174828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600"/>
            </a:lvl1pPr>
          </a:lstStyle>
          <a:p>
            <a:r>
              <a:rPr lang="en-US">
                <a:solidFill>
                  <a:srgbClr val="154367"/>
                </a:solidFill>
              </a:rPr>
              <a:t>Contact info goes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B4239B-13FA-463B-5578-AA7CFF43297D}"/>
              </a:ext>
            </a:extLst>
          </p:cNvPr>
          <p:cNvSpPr/>
          <p:nvPr userDrawn="1"/>
        </p:nvSpPr>
        <p:spPr>
          <a:xfrm rot="10800000">
            <a:off x="0" y="6891278"/>
            <a:ext cx="12192000" cy="64008"/>
          </a:xfrm>
          <a:prstGeom prst="rect">
            <a:avLst/>
          </a:prstGeom>
          <a:solidFill>
            <a:srgbClr val="15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1BD926-947E-5AB4-448F-D9E1DB8DA725}"/>
              </a:ext>
            </a:extLst>
          </p:cNvPr>
          <p:cNvSpPr/>
          <p:nvPr userDrawn="1"/>
        </p:nvSpPr>
        <p:spPr>
          <a:xfrm rot="10800000">
            <a:off x="0" y="6841303"/>
            <a:ext cx="12188952" cy="27432"/>
          </a:xfrm>
          <a:prstGeom prst="rect">
            <a:avLst/>
          </a:prstGeom>
          <a:solidFill>
            <a:srgbClr val="6DA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7C53A2-D24E-8783-DE19-BCD3C6252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9630" y="6254233"/>
            <a:ext cx="1674336" cy="41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93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/>
          <p:cNvPicPr preferRelativeResize="0"/>
          <p:nvPr/>
        </p:nvPicPr>
        <p:blipFill rotWithShape="1">
          <a:blip r:embed="rId2">
            <a:alphaModFix amt="8000"/>
          </a:blip>
          <a:srcRect/>
          <a:stretch/>
        </p:blipFill>
        <p:spPr>
          <a:xfrm>
            <a:off x="4649771" y="-14797"/>
            <a:ext cx="7539181" cy="695361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1119630" y="1879678"/>
            <a:ext cx="5117047" cy="168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5000"/>
              <a:buFont typeface="Verdana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119630" y="3546231"/>
            <a:ext cx="5117047" cy="86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6DA34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630" y="6254233"/>
            <a:ext cx="1674336" cy="41408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/>
          <p:nvPr/>
        </p:nvSpPr>
        <p:spPr>
          <a:xfrm rot="10800000">
            <a:off x="0" y="6891278"/>
            <a:ext cx="12192000" cy="64008"/>
          </a:xfrm>
          <a:prstGeom prst="rect">
            <a:avLst/>
          </a:prstGeom>
          <a:solidFill>
            <a:srgbClr val="154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rot="10800000">
            <a:off x="0" y="6841303"/>
            <a:ext cx="12188952" cy="27432"/>
          </a:xfrm>
          <a:prstGeom prst="rect">
            <a:avLst/>
          </a:prstGeom>
          <a:solidFill>
            <a:srgbClr val="6DA3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8222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838200" y="394164"/>
            <a:ext cx="8458200" cy="66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871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8200" y="394164"/>
            <a:ext cx="8458200" cy="66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3964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">
  <p:cSld name="Thank You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/>
          <p:cNvPicPr preferRelativeResize="0"/>
          <p:nvPr/>
        </p:nvPicPr>
        <p:blipFill rotWithShape="1">
          <a:blip r:embed="rId2">
            <a:alphaModFix amt="8000"/>
          </a:blip>
          <a:srcRect/>
          <a:stretch/>
        </p:blipFill>
        <p:spPr>
          <a:xfrm>
            <a:off x="4649771" y="-14797"/>
            <a:ext cx="7539181" cy="695361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1119630" y="1041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5000"/>
              <a:buFont typeface="Verdana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119630" y="3521075"/>
            <a:ext cx="9144000" cy="55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1119630" y="4156899"/>
            <a:ext cx="9144000" cy="174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 rot="10800000">
            <a:off x="0" y="6891278"/>
            <a:ext cx="12192000" cy="64008"/>
          </a:xfrm>
          <a:prstGeom prst="rect">
            <a:avLst/>
          </a:prstGeom>
          <a:solidFill>
            <a:srgbClr val="154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rot="10800000">
            <a:off x="0" y="6841303"/>
            <a:ext cx="12188952" cy="27432"/>
          </a:xfrm>
          <a:prstGeom prst="rect">
            <a:avLst/>
          </a:prstGeom>
          <a:solidFill>
            <a:srgbClr val="6DA3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630" y="6254233"/>
            <a:ext cx="1674336" cy="414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368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6"/>
          <p:cNvPicPr preferRelativeResize="0"/>
          <p:nvPr/>
        </p:nvPicPr>
        <p:blipFill rotWithShape="1">
          <a:blip r:embed="rId2">
            <a:alphaModFix amt="8000"/>
          </a:blip>
          <a:srcRect/>
          <a:stretch/>
        </p:blipFill>
        <p:spPr>
          <a:xfrm>
            <a:off x="4649771" y="-14797"/>
            <a:ext cx="7539181" cy="695361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6236753" y="1879678"/>
            <a:ext cx="5117047" cy="168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5000"/>
              <a:buFont typeface="Verdana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1"/>
          </p:nvPr>
        </p:nvSpPr>
        <p:spPr>
          <a:xfrm>
            <a:off x="6236753" y="3546231"/>
            <a:ext cx="5117047" cy="86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6DA34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/>
          <p:nvPr/>
        </p:nvSpPr>
        <p:spPr>
          <a:xfrm rot="10800000">
            <a:off x="0" y="6891278"/>
            <a:ext cx="12192000" cy="64008"/>
          </a:xfrm>
          <a:prstGeom prst="rect">
            <a:avLst/>
          </a:prstGeom>
          <a:solidFill>
            <a:srgbClr val="154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6"/>
          <p:cNvSpPr/>
          <p:nvPr/>
        </p:nvSpPr>
        <p:spPr>
          <a:xfrm rot="10800000">
            <a:off x="0" y="6841303"/>
            <a:ext cx="12188952" cy="27432"/>
          </a:xfrm>
          <a:prstGeom prst="rect">
            <a:avLst/>
          </a:prstGeom>
          <a:solidFill>
            <a:srgbClr val="6DA3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Copyright © 2022 Arcoro. All rights reserved. - Private and Confidential. - Not for Distribution.</a:t>
            </a:r>
            <a:endParaRPr/>
          </a:p>
        </p:txBody>
      </p:sp>
      <p:sp>
        <p:nvSpPr>
          <p:cNvPr id="51" name="Google Shape;51;p6"/>
          <p:cNvSpPr txBox="1"/>
          <p:nvPr/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 txBox="1"/>
          <p:nvPr/>
        </p:nvSpPr>
        <p:spPr>
          <a:xfrm>
            <a:off x="821575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Arcoro. com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5712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">
  <p:cSld name="Section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6000"/>
              <a:buFont typeface="Verdan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5596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38200" y="394164"/>
            <a:ext cx="8458200" cy="66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3600"/>
              <a:buFont typeface="Verdana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6182096" y="1825625"/>
            <a:ext cx="5181600" cy="43513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571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82BCF-9879-248E-350E-3814E3A0E2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35952" y="1879678"/>
            <a:ext cx="5117047" cy="1689999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B6FC2F-19C0-5CDA-B841-E8392A382AA5}"/>
              </a:ext>
            </a:extLst>
          </p:cNvPr>
          <p:cNvSpPr/>
          <p:nvPr userDrawn="1"/>
        </p:nvSpPr>
        <p:spPr>
          <a:xfrm rot="10800000">
            <a:off x="0" y="6891278"/>
            <a:ext cx="12192000" cy="64008"/>
          </a:xfrm>
          <a:prstGeom prst="rect">
            <a:avLst/>
          </a:prstGeom>
          <a:solidFill>
            <a:srgbClr val="15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8D46FC-A10A-AAD6-BCA1-27B1943C3F5C}"/>
              </a:ext>
            </a:extLst>
          </p:cNvPr>
          <p:cNvSpPr/>
          <p:nvPr userDrawn="1"/>
        </p:nvSpPr>
        <p:spPr>
          <a:xfrm rot="10800000">
            <a:off x="0" y="6841303"/>
            <a:ext cx="12188952" cy="27432"/>
          </a:xfrm>
          <a:prstGeom prst="rect">
            <a:avLst/>
          </a:prstGeom>
          <a:solidFill>
            <a:srgbClr val="6DA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6D32A-EB17-2A71-3644-BBF0360939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D8A57-6094-6AE0-9355-F0456A78D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D396B5-B809-8740-B6F1-A9DA092D3E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E27085F-72CA-4D8F-5042-DA8E593CBC0C}"/>
              </a:ext>
            </a:extLst>
          </p:cNvPr>
          <p:cNvSpPr txBox="1">
            <a:spLocks/>
          </p:cNvSpPr>
          <p:nvPr userDrawn="1"/>
        </p:nvSpPr>
        <p:spPr>
          <a:xfrm>
            <a:off x="4038600" y="6497868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70663B0-E471-72DC-1F38-A5853CFB0088}"/>
              </a:ext>
            </a:extLst>
          </p:cNvPr>
          <p:cNvSpPr txBox="1">
            <a:spLocks/>
          </p:cNvSpPr>
          <p:nvPr userDrawn="1"/>
        </p:nvSpPr>
        <p:spPr>
          <a:xfrm>
            <a:off x="8610600" y="6497868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396B5-B809-8740-B6F1-A9DA092D3E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D01FAF5-61AA-12A1-B0A2-464BEE99AA8F}"/>
              </a:ext>
            </a:extLst>
          </p:cNvPr>
          <p:cNvSpPr txBox="1">
            <a:spLocks/>
          </p:cNvSpPr>
          <p:nvPr userDrawn="1"/>
        </p:nvSpPr>
        <p:spPr>
          <a:xfrm>
            <a:off x="821575" y="6497868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/>
              <a:t>Arcoro. com</a:t>
            </a:r>
          </a:p>
        </p:txBody>
      </p:sp>
    </p:spTree>
    <p:extLst>
      <p:ext uri="{BB962C8B-B14F-4D97-AF65-F5344CB8AC3E}">
        <p14:creationId xmlns:p14="http://schemas.microsoft.com/office/powerpoint/2010/main" val="1765366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>
            <a:spLocks noGrp="1"/>
          </p:cNvSpPr>
          <p:nvPr>
            <p:ph type="pic" idx="2"/>
          </p:nvPr>
        </p:nvSpPr>
        <p:spPr>
          <a:xfrm>
            <a:off x="838200" y="1555715"/>
            <a:ext cx="10515600" cy="435133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838200" y="394164"/>
            <a:ext cx="8458200" cy="66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961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839788" y="146205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1" i="0">
                <a:solidFill>
                  <a:srgbClr val="15436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6172200" y="146205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1" i="0">
                <a:solidFill>
                  <a:srgbClr val="15436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3"/>
          </p:nvPr>
        </p:nvSpPr>
        <p:spPr>
          <a:xfrm>
            <a:off x="838200" y="2287552"/>
            <a:ext cx="5181600" cy="371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4"/>
          </p:nvPr>
        </p:nvSpPr>
        <p:spPr>
          <a:xfrm>
            <a:off x="6172200" y="2287552"/>
            <a:ext cx="5181600" cy="371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838200" y="441056"/>
            <a:ext cx="8458200" cy="66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9391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8762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836612" y="1187532"/>
            <a:ext cx="3932237" cy="103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2800"/>
              <a:buFont typeface="Verdana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5183188" y="1187532"/>
            <a:ext cx="6172200" cy="467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sz="22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2"/>
          </p:nvPr>
        </p:nvSpPr>
        <p:spPr>
          <a:xfrm>
            <a:off x="839788" y="2434442"/>
            <a:ext cx="3932237" cy="343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4343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839788" y="1187532"/>
            <a:ext cx="3932237" cy="103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2800"/>
              <a:buFont typeface="Verdana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>
            <a:spLocks noGrp="1"/>
          </p:cNvSpPr>
          <p:nvPr>
            <p:ph type="pic" idx="2"/>
          </p:nvPr>
        </p:nvSpPr>
        <p:spPr>
          <a:xfrm>
            <a:off x="5183188" y="1187532"/>
            <a:ext cx="6172200" cy="46735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839788" y="2434442"/>
            <a:ext cx="3932237" cy="343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6412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/>
          <p:cNvPicPr preferRelativeResize="0"/>
          <p:nvPr/>
        </p:nvPicPr>
        <p:blipFill rotWithShape="1">
          <a:blip r:embed="rId2">
            <a:alphaModFix amt="8000"/>
          </a:blip>
          <a:srcRect/>
          <a:stretch/>
        </p:blipFill>
        <p:spPr>
          <a:xfrm>
            <a:off x="4649771" y="-14797"/>
            <a:ext cx="7539181" cy="695361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1119630" y="1879678"/>
            <a:ext cx="5117047" cy="168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5000"/>
              <a:buFont typeface="Verdana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119630" y="3546231"/>
            <a:ext cx="5117047" cy="86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6DA34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630" y="6254233"/>
            <a:ext cx="1674336" cy="41408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/>
          <p:nvPr/>
        </p:nvSpPr>
        <p:spPr>
          <a:xfrm rot="10800000">
            <a:off x="0" y="6891278"/>
            <a:ext cx="12192000" cy="64008"/>
          </a:xfrm>
          <a:prstGeom prst="rect">
            <a:avLst/>
          </a:prstGeom>
          <a:solidFill>
            <a:srgbClr val="154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rot="10800000">
            <a:off x="0" y="6841303"/>
            <a:ext cx="12188952" cy="27432"/>
          </a:xfrm>
          <a:prstGeom prst="rect">
            <a:avLst/>
          </a:prstGeom>
          <a:solidFill>
            <a:srgbClr val="6DA3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5344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838200" y="394164"/>
            <a:ext cx="8458200" cy="66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4747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8200" y="394164"/>
            <a:ext cx="8458200" cy="66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3701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">
  <p:cSld name="Thank You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/>
          <p:cNvPicPr preferRelativeResize="0"/>
          <p:nvPr/>
        </p:nvPicPr>
        <p:blipFill rotWithShape="1">
          <a:blip r:embed="rId2">
            <a:alphaModFix amt="8000"/>
          </a:blip>
          <a:srcRect/>
          <a:stretch/>
        </p:blipFill>
        <p:spPr>
          <a:xfrm>
            <a:off x="4649771" y="-14797"/>
            <a:ext cx="7539181" cy="695361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1119630" y="1041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5000"/>
              <a:buFont typeface="Verdana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119630" y="3521075"/>
            <a:ext cx="9144000" cy="55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1119630" y="4156899"/>
            <a:ext cx="9144000" cy="174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 rot="10800000">
            <a:off x="0" y="6891278"/>
            <a:ext cx="12192000" cy="64008"/>
          </a:xfrm>
          <a:prstGeom prst="rect">
            <a:avLst/>
          </a:prstGeom>
          <a:solidFill>
            <a:srgbClr val="154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rot="10800000">
            <a:off x="0" y="6841303"/>
            <a:ext cx="12188952" cy="27432"/>
          </a:xfrm>
          <a:prstGeom prst="rect">
            <a:avLst/>
          </a:prstGeom>
          <a:solidFill>
            <a:srgbClr val="6DA3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630" y="6254233"/>
            <a:ext cx="1674336" cy="414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0111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6"/>
          <p:cNvPicPr preferRelativeResize="0"/>
          <p:nvPr/>
        </p:nvPicPr>
        <p:blipFill rotWithShape="1">
          <a:blip r:embed="rId2">
            <a:alphaModFix amt="8000"/>
          </a:blip>
          <a:srcRect/>
          <a:stretch/>
        </p:blipFill>
        <p:spPr>
          <a:xfrm>
            <a:off x="4649771" y="-14797"/>
            <a:ext cx="7539181" cy="695361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6236753" y="1879678"/>
            <a:ext cx="5117047" cy="168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5000"/>
              <a:buFont typeface="Verdana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1"/>
          </p:nvPr>
        </p:nvSpPr>
        <p:spPr>
          <a:xfrm>
            <a:off x="6236753" y="3546231"/>
            <a:ext cx="5117047" cy="86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6DA34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/>
          <p:nvPr/>
        </p:nvSpPr>
        <p:spPr>
          <a:xfrm rot="10800000">
            <a:off x="0" y="6891278"/>
            <a:ext cx="12192000" cy="64008"/>
          </a:xfrm>
          <a:prstGeom prst="rect">
            <a:avLst/>
          </a:prstGeom>
          <a:solidFill>
            <a:srgbClr val="154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6"/>
          <p:cNvSpPr/>
          <p:nvPr/>
        </p:nvSpPr>
        <p:spPr>
          <a:xfrm rot="10800000">
            <a:off x="0" y="6841303"/>
            <a:ext cx="12188952" cy="27432"/>
          </a:xfrm>
          <a:prstGeom prst="rect">
            <a:avLst/>
          </a:prstGeom>
          <a:solidFill>
            <a:srgbClr val="6DA3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Copyright © 2022 Arcoro. All rights reserved. - Private and Confidential. - Not for Distribution.</a:t>
            </a:r>
            <a:endParaRPr/>
          </a:p>
        </p:txBody>
      </p:sp>
      <p:sp>
        <p:nvSpPr>
          <p:cNvPr id="51" name="Google Shape;51;p6"/>
          <p:cNvSpPr txBox="1"/>
          <p:nvPr/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 txBox="1"/>
          <p:nvPr/>
        </p:nvSpPr>
        <p:spPr>
          <a:xfrm>
            <a:off x="821575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Arcoro. com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7124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0FAAE-4E8D-9392-6E17-35AFC8EF8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850908-2CD1-2F65-83F9-80880EE42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FA214F-779F-3762-649B-655ED1AA36F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82096" y="1825625"/>
            <a:ext cx="5181600" cy="435133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9873ACD-C69C-FBF4-683E-D9A881A1A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971910B-B847-52A0-F6C9-30ED2F5C0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D396B5-B809-8740-B6F1-A9DA092D3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78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">
  <p:cSld name="Section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6000"/>
              <a:buFont typeface="Verdan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551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38200" y="394164"/>
            <a:ext cx="8458200" cy="66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3600"/>
              <a:buFont typeface="Verdana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6182096" y="1825625"/>
            <a:ext cx="5181600" cy="43513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9312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>
            <a:spLocks noGrp="1"/>
          </p:cNvSpPr>
          <p:nvPr>
            <p:ph type="pic" idx="2"/>
          </p:nvPr>
        </p:nvSpPr>
        <p:spPr>
          <a:xfrm>
            <a:off x="838200" y="1555715"/>
            <a:ext cx="10515600" cy="435133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838200" y="394164"/>
            <a:ext cx="8458200" cy="66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9374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839788" y="146205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1" i="0">
                <a:solidFill>
                  <a:srgbClr val="15436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6172200" y="146205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1" i="0">
                <a:solidFill>
                  <a:srgbClr val="15436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3"/>
          </p:nvPr>
        </p:nvSpPr>
        <p:spPr>
          <a:xfrm>
            <a:off x="838200" y="2287552"/>
            <a:ext cx="5181600" cy="371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4"/>
          </p:nvPr>
        </p:nvSpPr>
        <p:spPr>
          <a:xfrm>
            <a:off x="6172200" y="2287552"/>
            <a:ext cx="5181600" cy="371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838200" y="441056"/>
            <a:ext cx="8458200" cy="66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5280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9114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836612" y="1187532"/>
            <a:ext cx="3932237" cy="103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2800"/>
              <a:buFont typeface="Verdana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5183188" y="1187532"/>
            <a:ext cx="6172200" cy="467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sz="22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2"/>
          </p:nvPr>
        </p:nvSpPr>
        <p:spPr>
          <a:xfrm>
            <a:off x="839788" y="2434442"/>
            <a:ext cx="3932237" cy="343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05527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839788" y="1187532"/>
            <a:ext cx="3932237" cy="103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2800"/>
              <a:buFont typeface="Verdana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>
            <a:spLocks noGrp="1"/>
          </p:cNvSpPr>
          <p:nvPr>
            <p:ph type="pic" idx="2"/>
          </p:nvPr>
        </p:nvSpPr>
        <p:spPr>
          <a:xfrm>
            <a:off x="5183188" y="1187532"/>
            <a:ext cx="6172200" cy="46735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839788" y="2434442"/>
            <a:ext cx="3932237" cy="343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47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E57ED2-8308-9345-6320-C5670A21CE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555715"/>
            <a:ext cx="10515600" cy="4351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0FAAE-4E8D-9392-6E17-35AFC8EF8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8051CE-1A4C-F122-49A6-B8FD3B8C0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1FC227-D1E0-E029-ADB1-CFAE1948D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D396B5-B809-8740-B6F1-A9DA092D3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7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14417-DFE5-8FD1-E82E-9432FEB1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164"/>
            <a:ext cx="8458200" cy="6653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AEEF6-2682-45EB-B67D-490B0FF07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4EED7-12D6-42A6-A8DA-A743157BE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0788687-1181-32DC-62A9-17D178EC0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7EACEB-49DC-62A4-E706-3631439AB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D396B5-B809-8740-B6F1-A9DA092D3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0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44793-3841-E7CB-A260-5BF907727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205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200" b="1" i="0">
                <a:solidFill>
                  <a:srgbClr val="1543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63751-E5B2-9E45-4F5C-BF7D4A9BD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205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200" b="1" i="0">
                <a:solidFill>
                  <a:srgbClr val="1543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DF8F2D-1117-7B62-59D1-27BBC693BA9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287552"/>
            <a:ext cx="5181600" cy="37131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27132D6-F13E-640F-3C58-4C120D9E7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7552"/>
            <a:ext cx="5181600" cy="37131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BA04008-CC92-1A53-7279-631C75E9B7D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DBC6F33-61BA-E30B-059E-F4BCC21EE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D396B5-B809-8740-B6F1-A9DA092D3E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EEE95D-1BF8-25BC-147B-83A9125EE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164"/>
            <a:ext cx="8458200" cy="6653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610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C643-AFF8-C5BB-BC48-352A33A17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CF1C4-ECCD-7C28-8CE9-9A363F411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19E6F2-B17B-8F0C-2820-53C28E1BB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D396B5-B809-8740-B6F1-A9DA092D3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4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C643-AFF8-C5BB-BC48-352A33A17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CF1C4-ECCD-7C28-8CE9-9A363F411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19E6F2-B17B-8F0C-2820-53C28E1BB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D396B5-B809-8740-B6F1-A9DA092D3E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B75038-6225-5CB4-62F4-860674249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08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20894B6-38B9-A7EA-629E-87B321333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0AE7D8-3483-DDC1-9B83-86391C963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D396B5-B809-8740-B6F1-A9DA092D3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334314-A65F-DCA2-E1BE-F8D676985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164"/>
            <a:ext cx="8458200" cy="665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60A11-C94C-A55C-5086-C1AF93EE5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FC9D9D-7009-E4CA-CBC0-29429096D2E2}"/>
              </a:ext>
            </a:extLst>
          </p:cNvPr>
          <p:cNvSpPr/>
          <p:nvPr userDrawn="1"/>
        </p:nvSpPr>
        <p:spPr>
          <a:xfrm rot="10800000">
            <a:off x="0" y="6891278"/>
            <a:ext cx="12192000" cy="64008"/>
          </a:xfrm>
          <a:prstGeom prst="rect">
            <a:avLst/>
          </a:prstGeom>
          <a:solidFill>
            <a:srgbClr val="15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F23D0F-22CC-9A24-6D62-7BCCFFED64E6}"/>
              </a:ext>
            </a:extLst>
          </p:cNvPr>
          <p:cNvSpPr/>
          <p:nvPr userDrawn="1"/>
        </p:nvSpPr>
        <p:spPr>
          <a:xfrm rot="10800000">
            <a:off x="0" y="6841303"/>
            <a:ext cx="12188952" cy="27432"/>
          </a:xfrm>
          <a:prstGeom prst="rect">
            <a:avLst/>
          </a:prstGeom>
          <a:solidFill>
            <a:srgbClr val="6DA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C3303C3-6DA3-A6F3-8DCE-A97174724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54A3F13B-BEF9-5AA4-0537-5CB55F1C3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D396B5-B809-8740-B6F1-A9DA092D3E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107471B-CA3D-EB88-16D2-1073803D1EA4}"/>
              </a:ext>
            </a:extLst>
          </p:cNvPr>
          <p:cNvSpPr txBox="1">
            <a:spLocks/>
          </p:cNvSpPr>
          <p:nvPr userDrawn="1"/>
        </p:nvSpPr>
        <p:spPr>
          <a:xfrm>
            <a:off x="821575" y="6497868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/>
              <a:t>Arcoro. com</a:t>
            </a:r>
          </a:p>
        </p:txBody>
      </p:sp>
    </p:spTree>
    <p:extLst>
      <p:ext uri="{BB962C8B-B14F-4D97-AF65-F5344CB8AC3E}">
        <p14:creationId xmlns:p14="http://schemas.microsoft.com/office/powerpoint/2010/main" val="328343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8" r:id="rId4"/>
    <p:sldLayoutId id="2147483652" r:id="rId5"/>
    <p:sldLayoutId id="2147483653" r:id="rId6"/>
    <p:sldLayoutId id="2147483654" r:id="rId7"/>
    <p:sldLayoutId id="2147483662" r:id="rId8"/>
    <p:sldLayoutId id="2147483655" r:id="rId9"/>
    <p:sldLayoutId id="2147483656" r:id="rId10"/>
    <p:sldLayoutId id="2147483657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543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DA34D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DA34D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DA34D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DA34D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DA34D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0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94164"/>
            <a:ext cx="8458200" cy="66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15436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DA34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A34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A34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A34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A34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 rot="10800000">
            <a:off x="0" y="6891278"/>
            <a:ext cx="12192000" cy="64008"/>
          </a:xfrm>
          <a:prstGeom prst="rect">
            <a:avLst/>
          </a:prstGeom>
          <a:solidFill>
            <a:srgbClr val="154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/>
          <p:nvPr/>
        </p:nvSpPr>
        <p:spPr>
          <a:xfrm rot="10800000">
            <a:off x="0" y="6841303"/>
            <a:ext cx="12188952" cy="27432"/>
          </a:xfrm>
          <a:prstGeom prst="rect">
            <a:avLst/>
          </a:prstGeom>
          <a:solidFill>
            <a:srgbClr val="6DA3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821575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Arcoro. com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39766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0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94164"/>
            <a:ext cx="8458200" cy="66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15436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DA34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A34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A34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A34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DA34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 rot="10800000">
            <a:off x="0" y="6891278"/>
            <a:ext cx="12192000" cy="64008"/>
          </a:xfrm>
          <a:prstGeom prst="rect">
            <a:avLst/>
          </a:prstGeom>
          <a:solidFill>
            <a:srgbClr val="154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/>
          <p:nvPr/>
        </p:nvSpPr>
        <p:spPr>
          <a:xfrm rot="10800000">
            <a:off x="0" y="6841303"/>
            <a:ext cx="12188952" cy="27432"/>
          </a:xfrm>
          <a:prstGeom prst="rect">
            <a:avLst/>
          </a:prstGeom>
          <a:solidFill>
            <a:srgbClr val="6DA3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821575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Arcoro. com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997468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0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4E06B-9AD2-7009-379A-8ACA77B284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HR Hour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C9AC2-187D-34EB-40FC-B10E01D54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9630" y="3556814"/>
            <a:ext cx="6672797" cy="8592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Verdana"/>
                <a:ea typeface="Verdana"/>
              </a:rPr>
              <a:t>Performance Review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423005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8"/>
          <p:cNvSpPr txBox="1">
            <a:spLocks noGrp="1"/>
          </p:cNvSpPr>
          <p:nvPr>
            <p:ph type="title"/>
          </p:nvPr>
        </p:nvSpPr>
        <p:spPr>
          <a:xfrm>
            <a:off x="838200" y="2258786"/>
            <a:ext cx="3026230" cy="2340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8800"/>
              <a:buFont typeface="Verdana"/>
              <a:buNone/>
            </a:pPr>
            <a:r>
              <a:rPr lang="en-US" sz="8800"/>
              <a:t>Q&amp;A</a:t>
            </a:r>
            <a:endParaRPr/>
          </a:p>
        </p:txBody>
      </p:sp>
      <p:sp>
        <p:nvSpPr>
          <p:cNvPr id="298" name="Google Shape;298;p38"/>
          <p:cNvSpPr txBox="1">
            <a:spLocks noGrp="1"/>
          </p:cNvSpPr>
          <p:nvPr>
            <p:ph type="ftr" idx="11"/>
          </p:nvPr>
        </p:nvSpPr>
        <p:spPr>
          <a:xfrm>
            <a:off x="4038600" y="648698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Copyright © 2022 Arcoro. All rights reserved. - Private and Confidential. - Not for Distribution.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99" name="Google Shape;299;p38"/>
          <p:cNvSpPr txBox="1">
            <a:spLocks noGrp="1"/>
          </p:cNvSpPr>
          <p:nvPr>
            <p:ph type="sldNum" idx="12"/>
          </p:nvPr>
        </p:nvSpPr>
        <p:spPr>
          <a:xfrm>
            <a:off x="8610600" y="648698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00" name="Google Shape;300;p38" descr="A group of people clapping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1555" y="1059527"/>
            <a:ext cx="7042245" cy="4809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title"/>
          </p:nvPr>
        </p:nvSpPr>
        <p:spPr>
          <a:xfrm>
            <a:off x="838200" y="394164"/>
            <a:ext cx="8458200" cy="66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3600"/>
              <a:buFont typeface="Verdana"/>
              <a:buNone/>
            </a:pPr>
            <a:r>
              <a:rPr lang="en-US" sz="3600" b="1" dirty="0">
                <a:solidFill>
                  <a:srgbClr val="154367"/>
                </a:solidFill>
                <a:latin typeface="Verdana"/>
                <a:ea typeface="Verdana"/>
                <a:cs typeface="Verdana"/>
                <a:sym typeface="Verdana"/>
              </a:rPr>
              <a:t>Today's </a:t>
            </a:r>
            <a:r>
              <a:rPr lang="en-US" dirty="0"/>
              <a:t>Presenter</a:t>
            </a:r>
            <a:endParaRPr sz="3600" b="1" dirty="0">
              <a:solidFill>
                <a:srgbClr val="1543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6" name="Google Shape;186;p28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Copyright © 2022 Arcoro. All rights reserved. - Private and Confidential. - Not for Distribution.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7" name="Google Shape;187;p28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8"/>
          <p:cNvSpPr txBox="1"/>
          <p:nvPr/>
        </p:nvSpPr>
        <p:spPr>
          <a:xfrm>
            <a:off x="4307681" y="4703719"/>
            <a:ext cx="3576638" cy="469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Senior Implementation Consultant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4307681" y="4378424"/>
            <a:ext cx="3576638" cy="49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4D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6DA34D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Nicole Clark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A picture containing outdoor, grass, tree, person&#10;&#10;Description automatically generated">
            <a:extLst>
              <a:ext uri="{FF2B5EF4-FFF2-40B4-BE49-F238E27FC236}">
                <a16:creationId xmlns:a16="http://schemas.microsoft.com/office/drawing/2014/main" id="{3DB28C82-57A1-42D8-B144-9DD30FED30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13" t="9212" r="7158" b="41350"/>
          <a:stretch/>
        </p:blipFill>
        <p:spPr>
          <a:xfrm>
            <a:off x="4307681" y="1207535"/>
            <a:ext cx="3313043" cy="2951922"/>
          </a:xfrm>
          <a:prstGeom prst="flowChartConnector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title"/>
          </p:nvPr>
        </p:nvSpPr>
        <p:spPr>
          <a:xfrm>
            <a:off x="838200" y="394164"/>
            <a:ext cx="8458200" cy="66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600"/>
            </a:pPr>
            <a:r>
              <a:rPr lang="en-US" dirty="0"/>
              <a:t>Evaluation Rollout Preparation</a:t>
            </a:r>
            <a:endParaRPr dirty="0"/>
          </a:p>
        </p:txBody>
      </p:sp>
      <p:sp>
        <p:nvSpPr>
          <p:cNvPr id="199" name="Google Shape;199;p29"/>
          <p:cNvSpPr txBox="1">
            <a:spLocks noGrp="1"/>
          </p:cNvSpPr>
          <p:nvPr>
            <p:ph type="body" idx="1"/>
          </p:nvPr>
        </p:nvSpPr>
        <p:spPr>
          <a:xfrm>
            <a:off x="250372" y="1621624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ftr" idx="11"/>
          </p:nvPr>
        </p:nvSpPr>
        <p:spPr>
          <a:xfrm>
            <a:off x="4038600" y="64978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Copyright © 2022 Arcoro. All rights reserved. - Private and Confidential. - Not for Distribution.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610600" y="6497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E2FF6-30C4-441C-5936-5EC380AA6F2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94327" y="1484258"/>
            <a:ext cx="10601632" cy="4879821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Employee Data Review</a:t>
            </a:r>
          </a:p>
          <a:p>
            <a:r>
              <a:rPr lang="en-US" sz="4000" dirty="0">
                <a:solidFill>
                  <a:schemeClr val="tx1"/>
                </a:solidFill>
              </a:rPr>
              <a:t>System Demonstration</a:t>
            </a:r>
          </a:p>
          <a:p>
            <a:pPr lvl="1"/>
            <a:r>
              <a:rPr lang="en-US" sz="3800" dirty="0">
                <a:solidFill>
                  <a:schemeClr val="tx1"/>
                </a:solidFill>
              </a:rPr>
              <a:t>Updating Evaluation Forms</a:t>
            </a:r>
          </a:p>
          <a:p>
            <a:pPr lvl="1">
              <a:buSzPts val="2200"/>
            </a:pPr>
            <a:r>
              <a:rPr lang="en-US" sz="3800" dirty="0">
                <a:solidFill>
                  <a:schemeClr val="tx1"/>
                </a:solidFill>
              </a:rPr>
              <a:t>Goals Review</a:t>
            </a:r>
          </a:p>
          <a:p>
            <a:pPr lvl="1">
              <a:buSzPts val="2200"/>
            </a:pPr>
            <a:r>
              <a:rPr lang="en-US" sz="3800" dirty="0">
                <a:solidFill>
                  <a:schemeClr val="tx1"/>
                </a:solidFill>
              </a:rPr>
              <a:t>Scheduling/Assigning Evaluations</a:t>
            </a:r>
          </a:p>
          <a:p>
            <a:r>
              <a:rPr lang="en-US" sz="4000" dirty="0">
                <a:solidFill>
                  <a:schemeClr val="tx1"/>
                </a:solidFill>
              </a:rPr>
              <a:t>Performance System Utilization</a:t>
            </a:r>
          </a:p>
          <a:p>
            <a:r>
              <a:rPr lang="en-US" sz="4000" dirty="0">
                <a:solidFill>
                  <a:schemeClr val="tx1"/>
                </a:solidFill>
              </a:rPr>
              <a:t>What's next?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AB2E-0518-C872-20EB-BEF17D18E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Employee Data Review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32347-D198-67E1-FD7B-8A225A0E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8812" y="1592109"/>
            <a:ext cx="354698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chemeClr val="tx1"/>
                </a:solidFill>
                <a:cs typeface="Calibri Light"/>
              </a:rPr>
              <a:t>CoreHR</a:t>
            </a:r>
            <a:r>
              <a:rPr lang="en-US" sz="2800" dirty="0">
                <a:solidFill>
                  <a:schemeClr val="tx1"/>
                </a:solidFill>
                <a:cs typeface="Calibri Light"/>
              </a:rPr>
              <a:t> Data Pass</a:t>
            </a:r>
            <a:endParaRPr lang="en-US">
              <a:solidFill>
                <a:schemeClr val="tx1"/>
              </a:solidFill>
              <a:cs typeface="Calibri Light"/>
            </a:endParaRPr>
          </a:p>
          <a:p>
            <a:r>
              <a:rPr lang="en-US" sz="2000" dirty="0">
                <a:solidFill>
                  <a:schemeClr val="tx1"/>
                </a:solidFill>
                <a:cs typeface="Calibri Light"/>
              </a:rPr>
              <a:t>Verify data in Core is correct, especially Job Codes and Performance Manager</a:t>
            </a:r>
          </a:p>
          <a:p>
            <a:r>
              <a:rPr lang="en-US" sz="2000" dirty="0">
                <a:solidFill>
                  <a:schemeClr val="tx1"/>
                </a:solidFill>
                <a:cs typeface="Calibri Light"/>
              </a:rPr>
              <a:t>Should be receiving email with errors. If not: contact support or myself</a:t>
            </a:r>
          </a:p>
          <a:p>
            <a:endParaRPr lang="en-US" sz="2800" dirty="0">
              <a:cs typeface="Calibri Ligh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67A0C-C731-0816-C180-288B19F9B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1DF57-D0E1-F6AD-F9DC-35A520699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D396B5-B809-8740-B6F1-A9DA092D3E55}" type="slidenum">
              <a:rPr lang="en-US"/>
              <a:pPr/>
              <a:t>4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8E109F-14C6-8F7A-4C09-018F7F03A8BB}"/>
              </a:ext>
            </a:extLst>
          </p:cNvPr>
          <p:cNvSpPr txBox="1">
            <a:spLocks/>
          </p:cNvSpPr>
          <p:nvPr/>
        </p:nvSpPr>
        <p:spPr>
          <a:xfrm>
            <a:off x="6201696" y="1597025"/>
            <a:ext cx="3546987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DA34D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DA34D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DA34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DA34D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DA34D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cs typeface="Calibri Light"/>
              </a:rPr>
              <a:t>Manual Updates</a:t>
            </a:r>
            <a:endParaRPr lang="en-US">
              <a:solidFill>
                <a:schemeClr val="tx1"/>
              </a:solidFill>
              <a:cs typeface="Calibri Light"/>
            </a:endParaRPr>
          </a:p>
          <a:p>
            <a:r>
              <a:rPr lang="en-US" sz="2000" dirty="0">
                <a:solidFill>
                  <a:schemeClr val="tx1"/>
                </a:solidFill>
                <a:cs typeface="Calibri Light"/>
              </a:rPr>
              <a:t>Verify data is correct, especially Job Codes and Managers</a:t>
            </a:r>
          </a:p>
          <a:p>
            <a:r>
              <a:rPr lang="en-US" sz="2000" dirty="0">
                <a:solidFill>
                  <a:schemeClr val="tx1"/>
                </a:solidFill>
                <a:cs typeface="Calibri Light"/>
              </a:rPr>
              <a:t>Request 'Reverse User Import' from support if mass changes need to be made</a:t>
            </a:r>
          </a:p>
        </p:txBody>
      </p:sp>
    </p:spTree>
    <p:extLst>
      <p:ext uri="{BB962C8B-B14F-4D97-AF65-F5344CB8AC3E}">
        <p14:creationId xmlns:p14="http://schemas.microsoft.com/office/powerpoint/2010/main" val="56041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AB2E-0518-C872-20EB-BEF17D18E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System Demonstration</a:t>
            </a:r>
            <a:endParaRPr lang="en-US" dirty="0" err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67A0C-C731-0816-C180-288B19F9B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1DF57-D0E1-F6AD-F9DC-35A520699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D396B5-B809-8740-B6F1-A9DA092D3E55}" type="slidenum">
              <a:rPr lang="en-US"/>
              <a:pPr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59883-454F-CBE1-9FE8-3D807268C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57" y="1181374"/>
            <a:ext cx="10197885" cy="519464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5910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8"/>
          <p:cNvSpPr txBox="1">
            <a:spLocks noGrp="1"/>
          </p:cNvSpPr>
          <p:nvPr>
            <p:ph type="title"/>
          </p:nvPr>
        </p:nvSpPr>
        <p:spPr>
          <a:xfrm>
            <a:off x="838200" y="2258786"/>
            <a:ext cx="3026230" cy="2340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4367"/>
              </a:buClr>
              <a:buSzPts val="8800"/>
              <a:buFont typeface="Verdana"/>
              <a:buNone/>
            </a:pPr>
            <a:r>
              <a:rPr lang="en-US" sz="8800"/>
              <a:t>Q&amp;A</a:t>
            </a:r>
            <a:endParaRPr/>
          </a:p>
        </p:txBody>
      </p:sp>
      <p:sp>
        <p:nvSpPr>
          <p:cNvPr id="298" name="Google Shape;298;p38"/>
          <p:cNvSpPr txBox="1">
            <a:spLocks noGrp="1"/>
          </p:cNvSpPr>
          <p:nvPr>
            <p:ph type="ftr" idx="11"/>
          </p:nvPr>
        </p:nvSpPr>
        <p:spPr>
          <a:xfrm>
            <a:off x="4038600" y="648698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Copyright © 2022 Arcoro. All rights reserved. - Private and Confidential. - Not for Distribution.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99" name="Google Shape;299;p38"/>
          <p:cNvSpPr txBox="1">
            <a:spLocks noGrp="1"/>
          </p:cNvSpPr>
          <p:nvPr>
            <p:ph type="sldNum" idx="12"/>
          </p:nvPr>
        </p:nvSpPr>
        <p:spPr>
          <a:xfrm>
            <a:off x="8610600" y="648698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00" name="Google Shape;300;p38" descr="A group of people clapping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1555" y="1059527"/>
            <a:ext cx="7042245" cy="4809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25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AB2E-0518-C872-20EB-BEF17D18E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Performance System Utilization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67A0C-C731-0816-C180-288B19F9B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1DF57-D0E1-F6AD-F9DC-35A520699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D396B5-B809-8740-B6F1-A9DA092D3E55}" type="slidenum">
              <a:rPr lang="en-US"/>
              <a:pPr/>
              <a:t>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39D108-191E-8A88-4203-943980544D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cs typeface="Calibri Light"/>
              </a:rPr>
              <a:t>360 Evaluations</a:t>
            </a:r>
          </a:p>
          <a:p>
            <a:r>
              <a:rPr lang="en-US" dirty="0">
                <a:solidFill>
                  <a:schemeClr val="tx1"/>
                </a:solidFill>
                <a:cs typeface="Calibri Light"/>
              </a:rPr>
              <a:t>Eval created similar to annual eval</a:t>
            </a:r>
          </a:p>
          <a:p>
            <a:r>
              <a:rPr lang="en-US" dirty="0">
                <a:solidFill>
                  <a:schemeClr val="tx1"/>
                </a:solidFill>
                <a:cs typeface="Calibri Light"/>
              </a:rPr>
              <a:t>Assigned by an admin or manager</a:t>
            </a:r>
          </a:p>
          <a:p>
            <a:r>
              <a:rPr lang="en-US" dirty="0">
                <a:solidFill>
                  <a:schemeClr val="tx1"/>
                </a:solidFill>
                <a:cs typeface="Calibri Light"/>
              </a:rPr>
              <a:t>Completed results</a:t>
            </a:r>
          </a:p>
          <a:p>
            <a:pPr lvl="1"/>
            <a:r>
              <a:rPr lang="en-US" dirty="0">
                <a:solidFill>
                  <a:schemeClr val="tx1"/>
                </a:solidFill>
                <a:ea typeface="Calibri Light"/>
                <a:cs typeface="Calibri Light"/>
              </a:rPr>
              <a:t>Rater is not known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 Light"/>
              </a:rPr>
              <a:t>Summary feedback report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15E82B9D-33D1-5D49-DA15-5F56468CF127}"/>
              </a:ext>
            </a:extLst>
          </p:cNvPr>
          <p:cNvSpPr txBox="1">
            <a:spLocks/>
          </p:cNvSpPr>
          <p:nvPr/>
        </p:nvSpPr>
        <p:spPr>
          <a:xfrm>
            <a:off x="5971823" y="1822803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DA34D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DA34D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DA34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DA34D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DA34D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cs typeface="Calibri Light"/>
              </a:rPr>
              <a:t>Project Reviews</a:t>
            </a:r>
          </a:p>
          <a:p>
            <a:r>
              <a:rPr lang="en-US" dirty="0">
                <a:solidFill>
                  <a:schemeClr val="tx1"/>
                </a:solidFill>
                <a:cs typeface="Calibri Light"/>
              </a:rPr>
              <a:t>Eval created similar to annual eval</a:t>
            </a:r>
          </a:p>
          <a:p>
            <a:r>
              <a:rPr lang="en-US" dirty="0">
                <a:solidFill>
                  <a:schemeClr val="tx1"/>
                </a:solidFill>
                <a:cs typeface="Calibri Light"/>
              </a:rPr>
              <a:t>Ad Hoc – NO ASSIGNMENTS (initiated by rater)</a:t>
            </a:r>
          </a:p>
          <a:p>
            <a:r>
              <a:rPr lang="en-US" dirty="0">
                <a:solidFill>
                  <a:schemeClr val="tx1"/>
                </a:solidFill>
                <a:cs typeface="Calibri Light"/>
              </a:rPr>
              <a:t>Completed eval seen only by manager</a:t>
            </a:r>
          </a:p>
          <a:p>
            <a:pPr marL="0" indent="0">
              <a:buNone/>
            </a:pPr>
            <a:endParaRPr lang="en-US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430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AB2E-0518-C872-20EB-BEF17D18E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Verdana"/>
                <a:ea typeface="Verdana"/>
              </a:rPr>
              <a:t>Where to go from here?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67A0C-C731-0816-C180-288B19F9B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/>
              <a:t>Copyright © 2022 Arcoro. All rights reserved. - Private and Confidential. - Not for Distribution.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1DF57-D0E1-F6AD-F9DC-35A520699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D396B5-B809-8740-B6F1-A9DA092D3E55}" type="slidenum">
              <a:rPr lang="en-US"/>
              <a:pPr/>
              <a:t>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2DA9E9-5845-09F5-4B9C-1902226FA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73948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cs typeface="Calibri Light"/>
              </a:rPr>
              <a:t>Create/Finalize Evaluation form to be used.</a:t>
            </a:r>
          </a:p>
          <a:p>
            <a:r>
              <a:rPr lang="en-US" dirty="0">
                <a:solidFill>
                  <a:schemeClr val="tx1"/>
                </a:solidFill>
                <a:cs typeface="Calibri Light"/>
              </a:rPr>
              <a:t>Verify employee data is current</a:t>
            </a:r>
          </a:p>
          <a:p>
            <a:r>
              <a:rPr lang="en-US" dirty="0">
                <a:solidFill>
                  <a:schemeClr val="tx1"/>
                </a:solidFill>
                <a:cs typeface="Calibri Light"/>
              </a:rPr>
              <a:t>Test the system</a:t>
            </a:r>
          </a:p>
          <a:p>
            <a:r>
              <a:rPr lang="en-US" dirty="0">
                <a:solidFill>
                  <a:schemeClr val="tx1"/>
                </a:solidFill>
                <a:cs typeface="Calibri Light"/>
              </a:rPr>
              <a:t>Communicate with Managers/Employees as needed</a:t>
            </a:r>
          </a:p>
          <a:p>
            <a:r>
              <a:rPr lang="en-US" dirty="0">
                <a:solidFill>
                  <a:schemeClr val="tx1"/>
                </a:solidFill>
                <a:cs typeface="Calibri Light"/>
              </a:rPr>
              <a:t>Plan ahead for how employees will login</a:t>
            </a:r>
          </a:p>
          <a:p>
            <a:r>
              <a:rPr lang="en-US" dirty="0">
                <a:solidFill>
                  <a:schemeClr val="tx1"/>
                </a:solidFill>
                <a:cs typeface="Calibri Light"/>
              </a:rPr>
              <a:t>Turn on notifications (Evaluation Notice/Reminder of Evaluation)</a:t>
            </a:r>
          </a:p>
          <a:p>
            <a:r>
              <a:rPr lang="en-US" dirty="0">
                <a:solidFill>
                  <a:schemeClr val="tx1"/>
                </a:solidFill>
                <a:cs typeface="Calibri Light"/>
              </a:rPr>
              <a:t>Schedule Evaluations</a:t>
            </a:r>
          </a:p>
          <a:p>
            <a:endParaRPr lang="en-US" dirty="0">
              <a:cs typeface="Calibri Light"/>
            </a:endParaRPr>
          </a:p>
          <a:p>
            <a:endParaRPr lang="en-US" dirty="0">
              <a:cs typeface="Calibri Light"/>
            </a:endParaRPr>
          </a:p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  <a:cs typeface="Calibri Light"/>
              </a:rPr>
              <a:t>Need More 1x1 training or assistance? Contact your AM</a:t>
            </a:r>
          </a:p>
          <a:p>
            <a:endParaRPr lang="en-US" dirty="0">
              <a:cs typeface="Calibri Light"/>
            </a:endParaRPr>
          </a:p>
          <a:p>
            <a:endParaRPr lang="en-US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26004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9BB3-0131-0FFB-2559-83B04C54F5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23C63-EC16-6005-7583-A5BB8D40B0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cs typeface="Calibri Light"/>
              </a:rPr>
              <a:t>Nicole Clark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402C5-188C-D9B4-1427-69F9C2CE0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chemeClr val="tx1"/>
                </a:solidFill>
                <a:cs typeface="Calibri Light"/>
              </a:rPr>
              <a:t>Nicole.clark@arcoro.com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35725"/>
      </p:ext>
    </p:extLst>
  </p:cSld>
  <p:clrMapOvr>
    <a:masterClrMapping/>
  </p:clrMapOvr>
</p:sld>
</file>

<file path=ppt/theme/theme1.xml><?xml version="1.0" encoding="utf-8"?>
<a:theme xmlns:a="http://schemas.openxmlformats.org/drawingml/2006/main" name="Arcoro 2022 Theme">
  <a:themeElements>
    <a:clrScheme name="Arcoro Rebrand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4266"/>
      </a:accent1>
      <a:accent2>
        <a:srgbClr val="6CA24C"/>
      </a:accent2>
      <a:accent3>
        <a:srgbClr val="8995A0"/>
      </a:accent3>
      <a:accent4>
        <a:srgbClr val="358899"/>
      </a:accent4>
      <a:accent5>
        <a:srgbClr val="FBD066"/>
      </a:accent5>
      <a:accent6>
        <a:srgbClr val="F08E07"/>
      </a:accent6>
      <a:hlink>
        <a:srgbClr val="0563C1"/>
      </a:hlink>
      <a:folHlink>
        <a:srgbClr val="BE516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•2022 Arcoro PPT Template" id="{77E502F8-85CF-4821-92E8-0456165DE758}" vid="{3B61DF55-F256-46AB-85A3-D14D328785C0}"/>
    </a:ext>
  </a:extLst>
</a:theme>
</file>

<file path=ppt/theme/theme2.xml><?xml version="1.0" encoding="utf-8"?>
<a:theme xmlns:a="http://schemas.openxmlformats.org/drawingml/2006/main" name="1_Office Theme">
  <a:themeElements>
    <a:clrScheme name="Arcoro Rebrand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4266"/>
      </a:accent1>
      <a:accent2>
        <a:srgbClr val="6CA24C"/>
      </a:accent2>
      <a:accent3>
        <a:srgbClr val="8995A0"/>
      </a:accent3>
      <a:accent4>
        <a:srgbClr val="358899"/>
      </a:accent4>
      <a:accent5>
        <a:srgbClr val="FBD066"/>
      </a:accent5>
      <a:accent6>
        <a:srgbClr val="F08E07"/>
      </a:accent6>
      <a:hlink>
        <a:srgbClr val="0563C1"/>
      </a:hlink>
      <a:folHlink>
        <a:srgbClr val="BE51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•2022 Arcoro PPT Template" id="{77E502F8-85CF-4821-92E8-0456165DE758}" vid="{D0D9C9EE-BEB4-4891-A620-C1B85B68D5DB}"/>
    </a:ext>
  </a:extLst>
</a:theme>
</file>

<file path=ppt/theme/theme3.xml><?xml version="1.0" encoding="utf-8"?>
<a:theme xmlns:a="http://schemas.openxmlformats.org/drawingml/2006/main" name="2_Office Theme">
  <a:themeElements>
    <a:clrScheme name="Arcoro Rebrand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4266"/>
      </a:accent1>
      <a:accent2>
        <a:srgbClr val="6CA24C"/>
      </a:accent2>
      <a:accent3>
        <a:srgbClr val="8995A0"/>
      </a:accent3>
      <a:accent4>
        <a:srgbClr val="358899"/>
      </a:accent4>
      <a:accent5>
        <a:srgbClr val="FBD066"/>
      </a:accent5>
      <a:accent6>
        <a:srgbClr val="F08E07"/>
      </a:accent6>
      <a:hlink>
        <a:srgbClr val="0563C1"/>
      </a:hlink>
      <a:folHlink>
        <a:srgbClr val="BE51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930F3A2564134CAF773E82A425C054" ma:contentTypeVersion="9" ma:contentTypeDescription="Create a new document." ma:contentTypeScope="" ma:versionID="0c3033b13911c790e4aac77dd86216f0">
  <xsd:schema xmlns:xsd="http://www.w3.org/2001/XMLSchema" xmlns:xs="http://www.w3.org/2001/XMLSchema" xmlns:p="http://schemas.microsoft.com/office/2006/metadata/properties" xmlns:ns3="2865f477-89be-498b-8d4d-f038ad70c799" xmlns:ns4="59a1bc63-0caf-4dac-bb43-98202ad1c9dc" targetNamespace="http://schemas.microsoft.com/office/2006/metadata/properties" ma:root="true" ma:fieldsID="062d867ce79f841c731ddbd400804586" ns3:_="" ns4:_="">
    <xsd:import namespace="2865f477-89be-498b-8d4d-f038ad70c799"/>
    <xsd:import namespace="59a1bc63-0caf-4dac-bb43-98202ad1c9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5f477-89be-498b-8d4d-f038ad70c7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1bc63-0caf-4dac-bb43-98202ad1c9d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8EB57C-4034-4AA1-B738-0C5F4AE72D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D0CCAC-6A1A-4B50-97B4-224A2FA4C1E9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9a1bc63-0caf-4dac-bb43-98202ad1c9dc"/>
    <ds:schemaRef ds:uri="2865f477-89be-498b-8d4d-f038ad70c799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9AFCB3B-1A67-4EA2-AB3E-E8AFE2679278}">
  <ds:schemaRefs>
    <ds:schemaRef ds:uri="2865f477-89be-498b-8d4d-f038ad70c799"/>
    <ds:schemaRef ds:uri="59a1bc63-0caf-4dac-bb43-98202ad1c9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Webinar - Recruiting Best Practices </Template>
  <TotalTime>0</TotalTime>
  <Words>382</Words>
  <Application>Microsoft Office PowerPoint</Application>
  <PresentationFormat>Widescreen</PresentationFormat>
  <Paragraphs>63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Arcoro 2022 Theme</vt:lpstr>
      <vt:lpstr>1_Office Theme</vt:lpstr>
      <vt:lpstr>2_Office Theme</vt:lpstr>
      <vt:lpstr>HR Hour</vt:lpstr>
      <vt:lpstr>Today's Presenter</vt:lpstr>
      <vt:lpstr>Evaluation Rollout Preparation</vt:lpstr>
      <vt:lpstr>Employee Data Review</vt:lpstr>
      <vt:lpstr>System Demonstration</vt:lpstr>
      <vt:lpstr>Q&amp;A</vt:lpstr>
      <vt:lpstr>Performance System Utilization</vt:lpstr>
      <vt:lpstr>Where to go from here?</vt:lpstr>
      <vt:lpstr>PowerPoint Presentation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Hour</dc:title>
  <dc:creator>Samantha Stephenson</dc:creator>
  <cp:lastModifiedBy>Nicole Clark</cp:lastModifiedBy>
  <cp:revision>165</cp:revision>
  <dcterms:created xsi:type="dcterms:W3CDTF">2022-08-19T14:09:34Z</dcterms:created>
  <dcterms:modified xsi:type="dcterms:W3CDTF">2022-08-31T22:07:41Z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0x0101009C930F3A2564134CAF773E82A425C054</vt:lpwstr>
  </property>
</Properties>
</file>